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5" r:id="rId19"/>
    <p:sldId id="273" r:id="rId20"/>
    <p:sldId id="274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F4F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36892-98FA-4536-A924-1117E2A6455F}" type="datetimeFigureOut">
              <a:rPr lang="ru-RU" smtClean="0"/>
              <a:pPr/>
              <a:t>24.03.2014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86DCA4C-6058-4A13-94D8-7BAE4BBAC70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36892-98FA-4536-A924-1117E2A6455F}" type="datetimeFigureOut">
              <a:rPr lang="ru-RU" smtClean="0"/>
              <a:pPr/>
              <a:t>24.03.2014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DCA4C-6058-4A13-94D8-7BAE4BBAC7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36892-98FA-4536-A924-1117E2A6455F}" type="datetimeFigureOut">
              <a:rPr lang="ru-RU" smtClean="0"/>
              <a:pPr/>
              <a:t>24.03.2014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DCA4C-6058-4A13-94D8-7BAE4BBAC7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436892-98FA-4536-A924-1117E2A6455F}" type="datetimeFigureOut">
              <a:rPr lang="ru-RU" smtClean="0"/>
              <a:pPr/>
              <a:t>24.03.2014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D86DCA4C-6058-4A13-94D8-7BAE4BBAC70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36892-98FA-4536-A924-1117E2A6455F}" type="datetimeFigureOut">
              <a:rPr lang="ru-RU" smtClean="0"/>
              <a:pPr/>
              <a:t>24.03.2014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DCA4C-6058-4A13-94D8-7BAE4BBAC70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36892-98FA-4536-A924-1117E2A6455F}" type="datetimeFigureOut">
              <a:rPr lang="ru-RU" smtClean="0"/>
              <a:pPr/>
              <a:t>24.03.2014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DCA4C-6058-4A13-94D8-7BAE4BBAC70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DCA4C-6058-4A13-94D8-7BAE4BBAC70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36892-98FA-4536-A924-1117E2A6455F}" type="datetimeFigureOut">
              <a:rPr lang="ru-RU" smtClean="0"/>
              <a:pPr/>
              <a:t>24.03.2014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36892-98FA-4536-A924-1117E2A6455F}" type="datetimeFigureOut">
              <a:rPr lang="ru-RU" smtClean="0"/>
              <a:pPr/>
              <a:t>24.03.2014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DCA4C-6058-4A13-94D8-7BAE4BBAC70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36892-98FA-4536-A924-1117E2A6455F}" type="datetimeFigureOut">
              <a:rPr lang="ru-RU" smtClean="0"/>
              <a:pPr/>
              <a:t>24.03.2014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DCA4C-6058-4A13-94D8-7BAE4BBAC7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436892-98FA-4536-A924-1117E2A6455F}" type="datetimeFigureOut">
              <a:rPr lang="ru-RU" smtClean="0"/>
              <a:pPr/>
              <a:t>24.03.2014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86DCA4C-6058-4A13-94D8-7BAE4BBAC70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36892-98FA-4536-A924-1117E2A6455F}" type="datetimeFigureOut">
              <a:rPr lang="ru-RU" smtClean="0"/>
              <a:pPr/>
              <a:t>24.03.2014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86DCA4C-6058-4A13-94D8-7BAE4BBAC70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9436892-98FA-4536-A924-1117E2A6455F}" type="datetimeFigureOut">
              <a:rPr lang="ru-RU" smtClean="0"/>
              <a:pPr/>
              <a:t>24.03.2014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D86DCA4C-6058-4A13-94D8-7BAE4BBAC70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81088" y="357166"/>
            <a:ext cx="8062912" cy="5357850"/>
          </a:xfrm>
        </p:spPr>
        <p:txBody>
          <a:bodyPr/>
          <a:lstStyle/>
          <a:p>
            <a:r>
              <a:rPr lang="ru-RU" b="1" i="1" dirty="0" smtClean="0">
                <a:solidFill>
                  <a:schemeClr val="tx1"/>
                </a:solidFill>
              </a:rPr>
              <a:t>МБОУ «Верхнеошминская СОШ»</a:t>
            </a:r>
            <a:endParaRPr lang="ru-RU" b="1" i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00562" y="3571876"/>
            <a:ext cx="4297971" cy="24622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Monotype Corsiva" pitchFamily="66" charset="0"/>
              </a:rPr>
              <a:t>Выполнили ученицы 10 класса  </a:t>
            </a:r>
          </a:p>
          <a:p>
            <a:r>
              <a:rPr lang="ru-RU" sz="22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Monotype Corsiva" pitchFamily="66" charset="0"/>
              </a:rPr>
              <a:t>МБОУ «Верхеношминской СОШ»:</a:t>
            </a:r>
          </a:p>
          <a:p>
            <a:r>
              <a:rPr lang="ru-RU" sz="22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Monotype Corsiva" pitchFamily="66" charset="0"/>
              </a:rPr>
              <a:t>Тухватова  Тансылу  Ильнуровна и </a:t>
            </a:r>
          </a:p>
          <a:p>
            <a:r>
              <a:rPr lang="ru-RU" sz="22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Monotype Corsiva" pitchFamily="66" charset="0"/>
              </a:rPr>
              <a:t>Хакимова  Язиля  Равилевна</a:t>
            </a:r>
          </a:p>
          <a:p>
            <a:r>
              <a:rPr lang="ru-RU" sz="22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Monotype Corsiva" pitchFamily="66" charset="0"/>
              </a:rPr>
              <a:t>Руководитель : учитель информатики</a:t>
            </a:r>
          </a:p>
          <a:p>
            <a:r>
              <a:rPr lang="ru-RU" sz="22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Monotype Corsiva" pitchFamily="66" charset="0"/>
              </a:rPr>
              <a:t>МБОУ «Верхнеошминской СОШ» </a:t>
            </a:r>
          </a:p>
          <a:p>
            <a:r>
              <a:rPr lang="ru-RU" sz="22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Monotype Corsiva" pitchFamily="66" charset="0"/>
              </a:rPr>
              <a:t>Фархуллина </a:t>
            </a:r>
            <a:r>
              <a:rPr lang="ru-RU" sz="2200" b="1" smtClean="0">
                <a:solidFill>
                  <a:schemeClr val="accent1">
                    <a:lumMod val="20000"/>
                    <a:lumOff val="80000"/>
                  </a:schemeClr>
                </a:solidFill>
                <a:latin typeface="Monotype Corsiva" pitchFamily="66" charset="0"/>
              </a:rPr>
              <a:t>Алия Газинуровна.</a:t>
            </a:r>
            <a:endParaRPr lang="ru-RU" sz="22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14744" y="6143644"/>
            <a:ext cx="214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Мамадыш 2014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643174" y="1500174"/>
            <a:ext cx="4572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tt-RU" sz="4400" b="1" dirty="0" smtClean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Фронтовики – мои односел</a:t>
            </a:r>
            <a:r>
              <a:rPr lang="ru-RU" sz="4400" b="1" dirty="0" err="1" smtClean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ь</a:t>
            </a:r>
            <a:r>
              <a:rPr lang="tt-RU" sz="4400" b="1" dirty="0" smtClean="0">
                <a:solidFill>
                  <a:schemeClr val="tx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чане</a:t>
            </a:r>
            <a:endParaRPr lang="ru-RU" sz="4400" dirty="0"/>
          </a:p>
        </p:txBody>
      </p:sp>
    </p:spTree>
  </p:cSld>
  <p:clrMapOvr>
    <a:masterClrMapping/>
  </p:clrMapOvr>
  <p:transition spd="slow" advClick="0" advTm="10000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00034" y="285728"/>
            <a:ext cx="8258204" cy="5524520"/>
          </a:xfrm>
        </p:spPr>
        <p:txBody>
          <a:bodyPr>
            <a:normAutofit/>
          </a:bodyPr>
          <a:lstStyle/>
          <a:p>
            <a:r>
              <a:rPr lang="ru-RU" sz="1800" b="1" dirty="0" smtClean="0"/>
              <a:t>Он стоял в </a:t>
            </a:r>
            <a:r>
              <a:rPr lang="ru-RU" sz="1800" b="1" dirty="0" err="1" smtClean="0"/>
              <a:t>ДЗОТе</a:t>
            </a:r>
            <a:r>
              <a:rPr lang="ru-RU" sz="1800" b="1" dirty="0" smtClean="0"/>
              <a:t> </a:t>
            </a:r>
            <a:r>
              <a:rPr lang="ru-RU" sz="1800" b="1" dirty="0" err="1" smtClean="0"/>
              <a:t>в</a:t>
            </a:r>
            <a:r>
              <a:rPr lang="ru-RU" sz="1800" b="1" dirty="0" smtClean="0"/>
              <a:t> 50 метрах от храбрых. Уничтожать ДЗОТ пошёл рядовой Мухамедов. Прижавшись к земле, он пополз в сторону и забрался на крышу </a:t>
            </a:r>
            <a:r>
              <a:rPr lang="ru-RU" sz="1800" b="1" dirty="0" err="1" smtClean="0"/>
              <a:t>ДЗОТа</a:t>
            </a:r>
            <a:r>
              <a:rPr lang="ru-RU" sz="1800" b="1" dirty="0" smtClean="0"/>
              <a:t>. Думая внести панику в гарнизон </a:t>
            </a:r>
            <a:r>
              <a:rPr lang="ru-RU" sz="1800" b="1" dirty="0" err="1" smtClean="0"/>
              <a:t>ДЗОТа</a:t>
            </a:r>
            <a:r>
              <a:rPr lang="ru-RU" sz="1800" b="1" dirty="0" smtClean="0"/>
              <a:t>, Мухамедов вставил автомат в трубу и дал длинную очередь. Немцы всполошились, открыли сильный пулемётный и автоматный огонь. Бросить в трубу противотанковую гранату было нельзя, она туда не лезла. Оставалось одно – бросить гранату в амбразуру </a:t>
            </a:r>
            <a:r>
              <a:rPr lang="ru-RU" sz="1800" b="1" dirty="0" err="1" smtClean="0"/>
              <a:t>ДЗОТа</a:t>
            </a:r>
            <a:r>
              <a:rPr lang="ru-RU" sz="1800" b="1" dirty="0" smtClean="0"/>
              <a:t>. </a:t>
            </a:r>
            <a:r>
              <a:rPr lang="ru-RU" sz="1800" b="1" i="1" spc="-150" dirty="0" err="1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Ахметгали</a:t>
            </a:r>
            <a:r>
              <a:rPr lang="ru-RU" sz="1800" b="1" i="1" spc="-150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герой-разведчик,  знал,  что э то  грозит  его  жизни и  он  отдал  в   борьбе свободу своей Родины самое дорогое – жизнь. </a:t>
            </a:r>
            <a:r>
              <a:rPr lang="ru-RU" sz="1800" b="1" dirty="0" smtClean="0">
                <a:solidFill>
                  <a:schemeClr val="tx1">
                    <a:lumMod val="95000"/>
                  </a:schemeClr>
                </a:solidFill>
              </a:rPr>
              <a:t>С гранатой в руке Мухамедов  подполз сбоку к амбразуре, подложил гранату под пулемёт и отпустил рычаг. Раздался оглушительный взрыв. ДЗОТ взлетел в воздух. Он похоронил и немцев и нашего героя. Герой-солдат не побоялся смерти. Он показал себя хозяином жизни и победил смерть.</a:t>
            </a:r>
          </a:p>
          <a:p>
            <a:r>
              <a:rPr lang="ru-RU" sz="1800" b="1" dirty="0" smtClean="0">
                <a:solidFill>
                  <a:schemeClr val="tx1">
                    <a:lumMod val="95000"/>
                  </a:schemeClr>
                </a:solidFill>
              </a:rPr>
              <a:t>Бесстрашный сын татарского народа, верный сын нашей Отчизны- разведчик Мухамедов получил звание Героя Советского Союза посмертно.</a:t>
            </a:r>
          </a:p>
          <a:p>
            <a:pPr>
              <a:buNone/>
            </a:pPr>
            <a:r>
              <a:rPr lang="ru-RU" sz="1800" b="1" spc="-150" dirty="0" smtClean="0">
                <a:solidFill>
                  <a:schemeClr val="tx1">
                    <a:lumMod val="95000"/>
                  </a:schemeClr>
                </a:solidFill>
              </a:rPr>
              <a:t> </a:t>
            </a:r>
            <a:endParaRPr lang="ru-RU" sz="1800" b="1" spc="-150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4" name="Рисунок 3" descr="i (3).jpg"/>
          <p:cNvPicPr>
            <a:picLocks noChangeAspect="1"/>
          </p:cNvPicPr>
          <p:nvPr/>
        </p:nvPicPr>
        <p:blipFill>
          <a:blip r:embed="rId2">
            <a:grayscl/>
            <a:lum contrast="-20000"/>
          </a:blip>
          <a:stretch>
            <a:fillRect/>
          </a:stretch>
        </p:blipFill>
        <p:spPr>
          <a:xfrm>
            <a:off x="2928926" y="4857760"/>
            <a:ext cx="3571885" cy="1428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 advClick="0" advTm="35000">
    <p:wipe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0140314_1229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8359" t="13542" r="16016" b="33333"/>
          <a:stretch>
            <a:fillRect/>
          </a:stretch>
        </p:blipFill>
        <p:spPr>
          <a:xfrm>
            <a:off x="4714876" y="1142984"/>
            <a:ext cx="4000528" cy="27146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3857628"/>
            <a:ext cx="8229600" cy="1219200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>
                <a:solidFill>
                  <a:schemeClr val="bg2">
                    <a:lumMod val="75000"/>
                  </a:schemeClr>
                </a:solidFill>
              </a:rPr>
              <a:t>                   </a:t>
            </a:r>
            <a:br>
              <a:rPr lang="ru-RU" sz="1800" b="1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ru-RU" sz="1800" b="1" dirty="0" smtClean="0">
                <a:solidFill>
                  <a:schemeClr val="bg2">
                    <a:lumMod val="75000"/>
                  </a:schemeClr>
                </a:solidFill>
              </a:rPr>
              <a:t>                       Схема боевого пути                                                         Внутренний вид блиндажа немцев, </a:t>
            </a:r>
            <a:br>
              <a:rPr lang="ru-RU" sz="1800" b="1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ru-RU" sz="1800" b="1" dirty="0" smtClean="0">
                <a:solidFill>
                  <a:schemeClr val="bg2">
                    <a:lumMod val="75000"/>
                  </a:schemeClr>
                </a:solidFill>
              </a:rPr>
              <a:t>     299 Харьковской стрелковой дивизии.                                  который взорвал А. Мухамадеев .</a:t>
            </a:r>
            <a:br>
              <a:rPr lang="ru-RU" sz="1800" b="1" dirty="0" smtClean="0">
                <a:solidFill>
                  <a:schemeClr val="bg2">
                    <a:lumMod val="75000"/>
                  </a:schemeClr>
                </a:solidFill>
              </a:rPr>
            </a:br>
            <a:r>
              <a:rPr lang="ru-RU" sz="1800" b="1" dirty="0" smtClean="0">
                <a:solidFill>
                  <a:schemeClr val="bg2">
                    <a:lumMod val="75000"/>
                  </a:schemeClr>
                </a:solidFill>
              </a:rPr>
              <a:t>                                                                                                             </a:t>
            </a:r>
            <a:br>
              <a:rPr lang="ru-RU" sz="1800" b="1" dirty="0" smtClean="0">
                <a:solidFill>
                  <a:schemeClr val="bg2">
                    <a:lumMod val="75000"/>
                  </a:schemeClr>
                </a:solidFill>
              </a:rPr>
            </a:br>
            <a:endParaRPr lang="ru-RU" sz="1800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5" name="Рисунок 4" descr="IMG_20140317_131848.jpg"/>
          <p:cNvPicPr>
            <a:picLocks noChangeAspect="1"/>
          </p:cNvPicPr>
          <p:nvPr/>
        </p:nvPicPr>
        <p:blipFill>
          <a:blip r:embed="rId3" cstate="print"/>
          <a:srcRect l="3030" t="7070" r="4545" b="2020"/>
          <a:stretch>
            <a:fillRect/>
          </a:stretch>
        </p:blipFill>
        <p:spPr>
          <a:xfrm rot="10800000">
            <a:off x="642910" y="1142984"/>
            <a:ext cx="3929090" cy="27146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 advClick="0" advTm="8000"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1214422"/>
            <a:ext cx="8429684" cy="488157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bg2">
                    <a:lumMod val="75000"/>
                  </a:schemeClr>
                </a:solidFill>
                <a:latin typeface="Monotype Corsiva" pitchFamily="66" charset="0"/>
              </a:rPr>
              <a:t>     Из приказа частям 299 стрелковой Харьковской дивизии 24 февраля 1944 год. №012/н. Действующая Армия.</a:t>
            </a:r>
          </a:p>
          <a:p>
            <a:r>
              <a:rPr lang="ru-RU" b="1" dirty="0" smtClean="0">
                <a:solidFill>
                  <a:schemeClr val="tx1">
                    <a:lumMod val="95000"/>
                  </a:schemeClr>
                </a:solidFill>
              </a:rPr>
              <a:t>От  имени Президиума Верховного Союза СССР за образцовое выполнение боевых заданий командования на фронте борьбы с немецкими захватчиками и проявленное при этом доблесть и мужество, награждаю орденом «Славы </a:t>
            </a:r>
            <a:r>
              <a:rPr lang="en-US" b="1" dirty="0" smtClean="0">
                <a:solidFill>
                  <a:schemeClr val="tx1">
                    <a:lumMod val="95000"/>
                  </a:schemeClr>
                </a:solidFill>
              </a:rPr>
              <a:t>III </a:t>
            </a:r>
            <a:r>
              <a:rPr lang="ru-RU" b="1" dirty="0" smtClean="0">
                <a:solidFill>
                  <a:schemeClr val="tx1">
                    <a:lumMod val="95000"/>
                  </a:schemeClr>
                </a:solidFill>
              </a:rPr>
              <a:t>степени»</a:t>
            </a:r>
          </a:p>
          <a:p>
            <a:r>
              <a:rPr lang="ru-RU" b="1" dirty="0" smtClean="0">
                <a:solidFill>
                  <a:schemeClr val="tx1">
                    <a:lumMod val="95000"/>
                  </a:schemeClr>
                </a:solidFill>
              </a:rPr>
              <a:t>Красноармейца Мухамедова Ахмеда разведчика взвода пеших разведчиков 960 стрелкового полка.</a:t>
            </a:r>
          </a:p>
          <a:p>
            <a:r>
              <a:rPr lang="ru-RU" b="1" dirty="0" smtClean="0">
                <a:solidFill>
                  <a:schemeClr val="tx1">
                    <a:lumMod val="95000"/>
                  </a:schemeClr>
                </a:solidFill>
              </a:rPr>
              <a:t>Командир 299 стрелковой Харьковской дивизии Генерал-майор Травников.</a:t>
            </a:r>
          </a:p>
          <a:p>
            <a:r>
              <a:rPr lang="ru-RU" b="1" dirty="0" smtClean="0">
                <a:solidFill>
                  <a:schemeClr val="tx1">
                    <a:lumMod val="95000"/>
                  </a:schemeClr>
                </a:solidFill>
              </a:rPr>
              <a:t>Начальник штаба 299 стрелковой дивизии подполковник Штейнер.</a:t>
            </a:r>
          </a:p>
          <a:p>
            <a:r>
              <a:rPr lang="ru-RU" b="1" dirty="0" smtClean="0">
                <a:solidFill>
                  <a:schemeClr val="tx1">
                    <a:lumMod val="95000"/>
                  </a:schemeClr>
                </a:solidFill>
              </a:rPr>
              <a:t>Фонд 33, опись 690155, дело 201, лист 121.</a:t>
            </a:r>
            <a:endParaRPr lang="ru-RU" b="1" dirty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dirty="0" smtClean="0">
                <a:solidFill>
                  <a:schemeClr val="bg2">
                    <a:lumMod val="75000"/>
                  </a:schemeClr>
                </a:solidFill>
                <a:latin typeface="Monotype Corsiva" pitchFamily="66" charset="0"/>
              </a:rPr>
              <a:t>Выписка.</a:t>
            </a:r>
            <a:endParaRPr lang="ru-RU" sz="5400" dirty="0">
              <a:solidFill>
                <a:schemeClr val="bg2">
                  <a:lumMod val="75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 advClick="0" advTm="23000">
    <p:wipe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85720" y="1142984"/>
            <a:ext cx="8858280" cy="523876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1">
                    <a:lumMod val="95000"/>
                  </a:schemeClr>
                </a:solidFill>
              </a:rPr>
              <a:t>1) Фамилия, Имя, Отчество – Мухамедов Ахмед.</a:t>
            </a:r>
          </a:p>
          <a:p>
            <a:r>
              <a:rPr lang="ru-RU" sz="2000" b="1" dirty="0" smtClean="0">
                <a:solidFill>
                  <a:schemeClr val="tx1">
                    <a:lumMod val="95000"/>
                  </a:schemeClr>
                </a:solidFill>
              </a:rPr>
              <a:t>2) Звание – красноармеец.</a:t>
            </a:r>
          </a:p>
          <a:p>
            <a:r>
              <a:rPr lang="ru-RU" sz="2000" b="1" dirty="0" smtClean="0">
                <a:solidFill>
                  <a:schemeClr val="tx1">
                    <a:lumMod val="95000"/>
                  </a:schemeClr>
                </a:solidFill>
              </a:rPr>
              <a:t>3) Должность, часть – разведчик взвода пешей, разведчик 960 стрелкового полка, 299 стрелковой Харьковской дивизии.</a:t>
            </a:r>
          </a:p>
          <a:p>
            <a:r>
              <a:rPr lang="ru-RU" sz="2000" b="1" dirty="0" smtClean="0">
                <a:solidFill>
                  <a:schemeClr val="tx1">
                    <a:lumMod val="95000"/>
                  </a:schemeClr>
                </a:solidFill>
              </a:rPr>
              <a:t>  Представляется к награждению орденом «Славы </a:t>
            </a:r>
            <a:r>
              <a:rPr lang="en-US" sz="2000" b="1" dirty="0" smtClean="0">
                <a:solidFill>
                  <a:schemeClr val="tx1">
                    <a:lumMod val="95000"/>
                  </a:schemeClr>
                </a:solidFill>
              </a:rPr>
              <a:t>III </a:t>
            </a:r>
            <a:r>
              <a:rPr lang="ru-RU" sz="2000" b="1" dirty="0" smtClean="0">
                <a:solidFill>
                  <a:schemeClr val="tx1">
                    <a:lumMod val="95000"/>
                  </a:schemeClr>
                </a:solidFill>
              </a:rPr>
              <a:t>степени».</a:t>
            </a:r>
          </a:p>
          <a:p>
            <a:r>
              <a:rPr lang="ru-RU" sz="2000" b="1" dirty="0" smtClean="0">
                <a:solidFill>
                  <a:schemeClr val="tx1">
                    <a:lumMod val="95000"/>
                  </a:schemeClr>
                </a:solidFill>
              </a:rPr>
              <a:t>4) Год рождение – 1923.</a:t>
            </a:r>
          </a:p>
          <a:p>
            <a:r>
              <a:rPr lang="ru-RU" sz="2000" b="1" dirty="0" smtClean="0">
                <a:solidFill>
                  <a:schemeClr val="tx1">
                    <a:lumMod val="95000"/>
                  </a:schemeClr>
                </a:solidFill>
              </a:rPr>
              <a:t>5) Национальность – Татарин.</a:t>
            </a:r>
          </a:p>
          <a:p>
            <a:r>
              <a:rPr lang="ru-RU" sz="2000" b="1" dirty="0" smtClean="0">
                <a:solidFill>
                  <a:schemeClr val="tx1">
                    <a:lumMod val="95000"/>
                  </a:schemeClr>
                </a:solidFill>
              </a:rPr>
              <a:t>6) Партийность – беспартийный.</a:t>
            </a:r>
          </a:p>
          <a:p>
            <a:r>
              <a:rPr lang="ru-RU" sz="2000" b="1" dirty="0" smtClean="0">
                <a:solidFill>
                  <a:schemeClr val="tx1">
                    <a:lumMod val="95000"/>
                  </a:schemeClr>
                </a:solidFill>
              </a:rPr>
              <a:t>7) Участие в войне – участник Отечественной войны на 2-ом Украинском фронте с 9.12.1943г.</a:t>
            </a:r>
          </a:p>
          <a:p>
            <a:r>
              <a:rPr lang="ru-RU" sz="2000" b="1" dirty="0" smtClean="0">
                <a:solidFill>
                  <a:schemeClr val="tx1">
                    <a:lumMod val="95000"/>
                  </a:schemeClr>
                </a:solidFill>
              </a:rPr>
              <a:t>8) Имеет ли ранение и контузии в Отечественной войне? – ранение 7.12.43 на 2-ом Украинском фронте.</a:t>
            </a:r>
          </a:p>
          <a:p>
            <a:r>
              <a:rPr lang="ru-RU" sz="2000" b="1" dirty="0" smtClean="0">
                <a:solidFill>
                  <a:schemeClr val="tx1">
                    <a:lumMod val="95000"/>
                  </a:schemeClr>
                </a:solidFill>
              </a:rPr>
              <a:t>9) С какого времени в Красной Армии? – с 9.12.1943 года.</a:t>
            </a:r>
          </a:p>
          <a:p>
            <a:endParaRPr lang="ru-RU" sz="2000" b="1" dirty="0" smtClean="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  <a:latin typeface="Monotype Corsiva" pitchFamily="66" charset="0"/>
              </a:rPr>
              <a:t>Выписка из наградного листа.</a:t>
            </a:r>
            <a:br>
              <a:rPr lang="ru-RU" b="1" dirty="0" smtClean="0">
                <a:solidFill>
                  <a:schemeClr val="bg2">
                    <a:lumMod val="75000"/>
                  </a:schemeClr>
                </a:solidFill>
                <a:latin typeface="Monotype Corsiva" pitchFamily="66" charset="0"/>
              </a:rPr>
            </a:br>
            <a:endParaRPr lang="ru-RU" b="1" dirty="0">
              <a:solidFill>
                <a:schemeClr val="bg2">
                  <a:lumMod val="75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 advClick="0" advTm="23000"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428604"/>
            <a:ext cx="8686800" cy="559595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1">
                    <a:lumMod val="95000"/>
                  </a:schemeClr>
                </a:solidFill>
              </a:rPr>
              <a:t>10) Каким РВК призван? – Полевым РВК 299 стрелковой Харьковской дивизии.</a:t>
            </a:r>
          </a:p>
          <a:p>
            <a:r>
              <a:rPr lang="ru-RU" sz="2000" b="1" dirty="0" smtClean="0">
                <a:solidFill>
                  <a:schemeClr val="tx1">
                    <a:lumMod val="95000"/>
                  </a:schemeClr>
                </a:solidFill>
              </a:rPr>
              <a:t>11) Чем ранее награждён (за какие отличия?) – ранее не награждался.</a:t>
            </a:r>
          </a:p>
          <a:p>
            <a:r>
              <a:rPr lang="ru-RU" sz="2000" b="1" dirty="0" smtClean="0">
                <a:solidFill>
                  <a:schemeClr val="tx1">
                    <a:lumMod val="95000"/>
                  </a:schemeClr>
                </a:solidFill>
              </a:rPr>
              <a:t>12) Постоянный домашний адрес представляемого к награждению? -  Сталинская область, Красноармейский район, Первомайский посёлок, улица Калинина, дом №7, шахта имени Димитрова.</a:t>
            </a:r>
          </a:p>
          <a:p>
            <a:pPr>
              <a:buNone/>
            </a:pPr>
            <a:r>
              <a:rPr lang="ru-RU" sz="2800" b="1" dirty="0" smtClean="0">
                <a:solidFill>
                  <a:schemeClr val="bg2">
                    <a:lumMod val="75000"/>
                  </a:schemeClr>
                </a:solidFill>
                <a:latin typeface="Monotype Corsiva" pitchFamily="66" charset="0"/>
              </a:rPr>
              <a:t>    За образцовое выполнение боевого задания и личную храбрость красноармеец Мухамедов достоин награждения орденом «Славы </a:t>
            </a:r>
            <a:r>
              <a:rPr lang="en-US" sz="2800" b="1" dirty="0" smtClean="0">
                <a:solidFill>
                  <a:schemeClr val="bg2">
                    <a:lumMod val="75000"/>
                  </a:schemeClr>
                </a:solidFill>
                <a:latin typeface="Monotype Corsiva" pitchFamily="66" charset="0"/>
              </a:rPr>
              <a:t>III </a:t>
            </a:r>
            <a:r>
              <a:rPr lang="ru-RU" sz="2800" b="1" dirty="0" smtClean="0">
                <a:solidFill>
                  <a:schemeClr val="bg2">
                    <a:lumMod val="75000"/>
                  </a:schemeClr>
                </a:solidFill>
                <a:latin typeface="Monotype Corsiva" pitchFamily="66" charset="0"/>
              </a:rPr>
              <a:t>степени».</a:t>
            </a:r>
          </a:p>
          <a:p>
            <a:endParaRPr lang="ru-RU" dirty="0"/>
          </a:p>
        </p:txBody>
      </p:sp>
      <p:pic>
        <p:nvPicPr>
          <p:cNvPr id="4" name="Рисунок 3" descr="i (4).jpg"/>
          <p:cNvPicPr>
            <a:picLocks noChangeAspect="1"/>
          </p:cNvPicPr>
          <p:nvPr/>
        </p:nvPicPr>
        <p:blipFill>
          <a:blip r:embed="rId2">
            <a:grayscl/>
          </a:blip>
          <a:stretch>
            <a:fillRect/>
          </a:stretch>
        </p:blipFill>
        <p:spPr>
          <a:xfrm>
            <a:off x="5643570" y="4071942"/>
            <a:ext cx="1928826" cy="2357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 advClick="0" advTm="5000">
    <p:wipe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428596" y="5286388"/>
            <a:ext cx="4040188" cy="762000"/>
          </a:xfrm>
        </p:spPr>
        <p:txBody>
          <a:bodyPr/>
          <a:lstStyle/>
          <a:p>
            <a:pPr algn="ctr"/>
            <a:r>
              <a:rPr lang="ru-RU" sz="1800" dirty="0" smtClean="0">
                <a:solidFill>
                  <a:schemeClr val="bg2">
                    <a:lumMod val="75000"/>
                  </a:schemeClr>
                </a:solidFill>
              </a:rPr>
              <a:t>Дом в который был привезён смертельно раненный Мухамадеев.</a:t>
            </a:r>
            <a:endParaRPr lang="ru-RU" sz="1800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7" name="Содержимое 6" descr="IMG_20140314_122817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 t="5000"/>
          <a:stretch>
            <a:fillRect/>
          </a:stretch>
        </p:blipFill>
        <p:spPr>
          <a:xfrm>
            <a:off x="785786" y="857232"/>
            <a:ext cx="3429024" cy="4286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Содержимое 7" descr="IMG_20140314_122833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rcRect l="12170" t="1518" r="10851" b="18043"/>
          <a:stretch>
            <a:fillRect/>
          </a:stretch>
        </p:blipFill>
        <p:spPr>
          <a:xfrm>
            <a:off x="4929190" y="857232"/>
            <a:ext cx="3286148" cy="4286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Текст 5"/>
          <p:cNvSpPr>
            <a:spLocks noGrp="1"/>
          </p:cNvSpPr>
          <p:nvPr>
            <p:ph type="body" idx="3"/>
          </p:nvPr>
        </p:nvSpPr>
        <p:spPr>
          <a:xfrm>
            <a:off x="4714876" y="5072074"/>
            <a:ext cx="4040188" cy="762000"/>
          </a:xfrm>
        </p:spPr>
        <p:txBody>
          <a:bodyPr/>
          <a:lstStyle/>
          <a:p>
            <a:pPr algn="ctr"/>
            <a:r>
              <a:rPr lang="ru-RU" sz="1800" dirty="0" smtClean="0">
                <a:solidFill>
                  <a:schemeClr val="bg2">
                    <a:lumMod val="75000"/>
                  </a:schemeClr>
                </a:solidFill>
                <a:latin typeface="+mj-lt"/>
              </a:rPr>
              <a:t>Груша в селе Грузское, под  который похоронен Ахметгали.</a:t>
            </a:r>
            <a:endParaRPr lang="ru-RU" sz="1800" dirty="0">
              <a:solidFill>
                <a:schemeClr val="bg2">
                  <a:lumMod val="75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ransition spd="slow" advClick="0" advTm="5000"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2192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  <a:latin typeface="Monotype Corsiva" pitchFamily="66" charset="0"/>
              </a:rPr>
              <a:t>Публикации посвящённые герою…</a:t>
            </a:r>
            <a:endParaRPr lang="ru-RU" b="1" dirty="0">
              <a:solidFill>
                <a:schemeClr val="bg2">
                  <a:lumMod val="7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25" name="Содержимое 24" descr="IMG_20140317_1320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4166" t="4166" r="4166"/>
          <a:stretch>
            <a:fillRect/>
          </a:stretch>
        </p:blipFill>
        <p:spPr>
          <a:xfrm>
            <a:off x="571472" y="1285860"/>
            <a:ext cx="3000396" cy="41823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Рисунок 25" descr="IMG_20140317_132152.jpg"/>
          <p:cNvPicPr>
            <a:picLocks noChangeAspect="1"/>
          </p:cNvPicPr>
          <p:nvPr/>
        </p:nvPicPr>
        <p:blipFill>
          <a:blip r:embed="rId3" cstate="print"/>
          <a:srcRect l="6977" t="1744" r="6976"/>
          <a:stretch>
            <a:fillRect/>
          </a:stretch>
        </p:blipFill>
        <p:spPr>
          <a:xfrm>
            <a:off x="4214810" y="1142984"/>
            <a:ext cx="3929090" cy="21431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Рисунок 26" descr="IMG_20140318_121631.jpg"/>
          <p:cNvPicPr>
            <a:picLocks noChangeAspect="1"/>
          </p:cNvPicPr>
          <p:nvPr/>
        </p:nvPicPr>
        <p:blipFill>
          <a:blip r:embed="rId4" cstate="print"/>
          <a:srcRect l="10499" t="7576" r="3409" b="4545"/>
          <a:stretch>
            <a:fillRect/>
          </a:stretch>
        </p:blipFill>
        <p:spPr>
          <a:xfrm rot="16200000">
            <a:off x="5322088" y="2964665"/>
            <a:ext cx="2000287" cy="39290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8" name="TextBox 27"/>
          <p:cNvSpPr txBox="1"/>
          <p:nvPr/>
        </p:nvSpPr>
        <p:spPr>
          <a:xfrm>
            <a:off x="714348" y="5500702"/>
            <a:ext cx="27860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Газета «Трудовая слава», август 1982 год.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500562" y="3286124"/>
            <a:ext cx="3500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Газета «За отчизну», 28 февраля 1944 год.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500562" y="5929330"/>
            <a:ext cx="38576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Книга«Поиск», </a:t>
            </a:r>
          </a:p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Э.В. Чуприна 2009 год.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 advClick="0" advTm="10000">
    <p:wipe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103040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6653" t="7813" r="13959"/>
          <a:stretch>
            <a:fillRect/>
          </a:stretch>
        </p:blipFill>
        <p:spPr>
          <a:xfrm>
            <a:off x="1000100" y="857232"/>
            <a:ext cx="2286016" cy="46413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71472" y="-214338"/>
            <a:ext cx="8229600" cy="12192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  <a:latin typeface="Monotype Corsiva" pitchFamily="66" charset="0"/>
              </a:rPr>
              <a:t>В память </a:t>
            </a:r>
            <a:r>
              <a:rPr lang="ru-RU" b="1" dirty="0" err="1" smtClean="0">
                <a:solidFill>
                  <a:schemeClr val="bg2">
                    <a:lumMod val="75000"/>
                  </a:schemeClr>
                </a:solidFill>
                <a:latin typeface="Monotype Corsiva" pitchFamily="66" charset="0"/>
              </a:rPr>
              <a:t>матросовцу</a:t>
            </a:r>
            <a:r>
              <a:rPr lang="ru-RU" b="1" dirty="0" smtClean="0">
                <a:solidFill>
                  <a:schemeClr val="bg2">
                    <a:lumMod val="75000"/>
                  </a:schemeClr>
                </a:solidFill>
                <a:latin typeface="Monotype Corsiva" pitchFamily="66" charset="0"/>
              </a:rPr>
              <a:t>…</a:t>
            </a:r>
            <a:endParaRPr lang="ru-RU" b="1" dirty="0">
              <a:solidFill>
                <a:schemeClr val="bg2">
                  <a:lumMod val="7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6" name="Рисунок 5" descr="IMG_20140314_12303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14744" y="1285860"/>
            <a:ext cx="4929222" cy="3500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357158" y="5429264"/>
            <a:ext cx="37862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Бюст Ахметгали Мухамадеева в школе деревни Верхняя Ошма Мамадышского района</a:t>
            </a:r>
          </a:p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(открыт 1 сентября 1989 года.)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57620" y="4929198"/>
            <a:ext cx="49292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Уголок в музее школы Верхняя Ошма Мамадышского района посвящённый Ахметгали Мухамадееву.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advClick="0" advTm="10000"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103039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9676" t="1563" r="7638" b="14062"/>
          <a:stretch>
            <a:fillRect/>
          </a:stretch>
        </p:blipFill>
        <p:spPr>
          <a:xfrm>
            <a:off x="3000364" y="357166"/>
            <a:ext cx="3429024" cy="2500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P1030398.JPG"/>
          <p:cNvPicPr>
            <a:picLocks noChangeAspect="1"/>
          </p:cNvPicPr>
          <p:nvPr/>
        </p:nvPicPr>
        <p:blipFill>
          <a:blip r:embed="rId3" cstate="print">
            <a:grayscl/>
          </a:blip>
          <a:stretch>
            <a:fillRect/>
          </a:stretch>
        </p:blipFill>
        <p:spPr>
          <a:xfrm>
            <a:off x="714348" y="3071810"/>
            <a:ext cx="3214710" cy="26435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P1030400.JPG"/>
          <p:cNvPicPr>
            <a:picLocks noChangeAspect="1"/>
          </p:cNvPicPr>
          <p:nvPr/>
        </p:nvPicPr>
        <p:blipFill>
          <a:blip r:embed="rId4" cstate="print">
            <a:grayscl/>
          </a:blip>
          <a:srcRect l="28928" r="19644"/>
          <a:stretch>
            <a:fillRect/>
          </a:stretch>
        </p:blipFill>
        <p:spPr>
          <a:xfrm>
            <a:off x="5286380" y="3071810"/>
            <a:ext cx="3429024" cy="26432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 advClick="0" advTm="7000">
    <p:wipe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00034" y="1071546"/>
            <a:ext cx="8229600" cy="4572000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ru-RU" sz="6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ночь под участью ракетой</a:t>
            </a:r>
          </a:p>
          <a:p>
            <a:pPr algn="ctr">
              <a:buNone/>
            </a:pPr>
            <a:r>
              <a:rPr lang="ru-RU" sz="6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врагу направлен </a:t>
            </a:r>
            <a:r>
              <a:rPr lang="ru-RU" sz="6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разведвзвод</a:t>
            </a:r>
            <a:r>
              <a:rPr lang="ru-RU" sz="6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                                                     </a:t>
            </a:r>
          </a:p>
          <a:p>
            <a:pPr algn="ctr">
              <a:buNone/>
            </a:pPr>
            <a:r>
              <a:rPr lang="ru-RU" sz="6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Взять «языка» и до рассвета</a:t>
            </a:r>
          </a:p>
          <a:p>
            <a:pPr algn="ctr">
              <a:buNone/>
            </a:pPr>
            <a:r>
              <a:rPr lang="ru-RU" sz="6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Пройти назад, минуя ДЗОТ.</a:t>
            </a:r>
          </a:p>
          <a:p>
            <a:pPr algn="ctr">
              <a:buNone/>
            </a:pPr>
            <a:r>
              <a:rPr lang="ru-RU" sz="6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Часы секунды отбивают,</a:t>
            </a:r>
          </a:p>
          <a:p>
            <a:pPr algn="ctr">
              <a:buNone/>
            </a:pPr>
            <a:r>
              <a:rPr lang="ru-RU" sz="6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Бег ночи краток в феврале.</a:t>
            </a:r>
          </a:p>
          <a:p>
            <a:pPr algn="ctr">
              <a:buNone/>
            </a:pPr>
            <a:r>
              <a:rPr lang="ru-RU" sz="6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контрольным пленным припадают,</a:t>
            </a:r>
          </a:p>
          <a:p>
            <a:pPr algn="ctr">
              <a:buNone/>
            </a:pPr>
            <a:r>
              <a:rPr lang="ru-RU" sz="6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такой родной, ночной земле.</a:t>
            </a:r>
          </a:p>
          <a:p>
            <a:pPr algn="ctr">
              <a:buNone/>
            </a:pPr>
            <a:r>
              <a:rPr lang="ru-RU" sz="6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Но, чтоб к своим назад пробиться</a:t>
            </a:r>
          </a:p>
          <a:p>
            <a:pPr algn="ctr">
              <a:buNone/>
            </a:pPr>
            <a:r>
              <a:rPr lang="ru-RU" sz="6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Разведке взвод не обойти – </a:t>
            </a:r>
          </a:p>
          <a:p>
            <a:pPr algn="ctr">
              <a:buNone/>
            </a:pPr>
            <a:r>
              <a:rPr lang="ru-RU" sz="6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Кому-то нужно в бой ввязаться,</a:t>
            </a:r>
          </a:p>
          <a:p>
            <a:pPr algn="ctr">
              <a:buNone/>
            </a:pPr>
            <a:r>
              <a:rPr lang="ru-RU" sz="6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Друзей сквозь сердце провести.</a:t>
            </a:r>
          </a:p>
          <a:p>
            <a:pPr algn="ctr">
              <a:buNone/>
            </a:pPr>
            <a:r>
              <a:rPr lang="ru-RU" sz="6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Вот ДЗОТ отбил – бойцы в прицеле</a:t>
            </a:r>
          </a:p>
          <a:p>
            <a:pPr algn="ctr">
              <a:buNone/>
            </a:pPr>
            <a:r>
              <a:rPr lang="ru-RU" sz="6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Секунды больше не медля,</a:t>
            </a:r>
          </a:p>
          <a:p>
            <a:pPr algn="ctr">
              <a:buNone/>
            </a:pPr>
            <a:r>
              <a:rPr lang="ru-RU" sz="6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Один рывок – солдат у цели…</a:t>
            </a:r>
          </a:p>
          <a:p>
            <a:pPr algn="ctr">
              <a:buNone/>
            </a:pPr>
            <a:r>
              <a:rPr lang="ru-RU" sz="6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Прикрыв отход из-под огня.</a:t>
            </a:r>
          </a:p>
          <a:p>
            <a:pPr algn="ctr">
              <a:buNone/>
            </a:pPr>
            <a:r>
              <a:rPr lang="ru-RU" sz="6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украинские девчата</a:t>
            </a:r>
          </a:p>
          <a:p>
            <a:pPr algn="ctr">
              <a:buNone/>
            </a:pPr>
            <a:r>
              <a:rPr lang="ru-RU" sz="6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могиле юноши идут.</a:t>
            </a:r>
          </a:p>
          <a:p>
            <a:pPr algn="ctr">
              <a:buNone/>
            </a:pPr>
            <a:r>
              <a:rPr lang="ru-RU" sz="6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Чтут память воины Ахмета</a:t>
            </a:r>
          </a:p>
          <a:p>
            <a:pPr algn="ctr">
              <a:buNone/>
            </a:pPr>
            <a:r>
              <a:rPr lang="ru-RU" sz="6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Цветы полей ему несут.</a:t>
            </a:r>
          </a:p>
          <a:p>
            <a:pPr algn="ctr">
              <a:buNone/>
            </a:pPr>
            <a:r>
              <a:rPr lang="ru-RU" sz="6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Литвин Николай. (Украина)</a:t>
            </a:r>
          </a:p>
          <a:p>
            <a:pPr algn="ctr"/>
            <a:r>
              <a:rPr lang="ru-RU" b="1" dirty="0" smtClean="0"/>
              <a:t>                      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219200"/>
          </a:xfrm>
        </p:spPr>
        <p:txBody>
          <a:bodyPr>
            <a:normAutofit/>
          </a:bodyPr>
          <a:lstStyle/>
          <a:p>
            <a:pPr algn="r"/>
            <a:r>
              <a:rPr lang="ru-RU" sz="2000" b="1" spc="0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Памяти </a:t>
            </a:r>
            <a:r>
              <a:rPr lang="ru-RU" sz="2000" b="1" spc="0" dirty="0" err="1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Ахметгалия</a:t>
            </a:r>
            <a:r>
              <a:rPr lang="ru-RU" sz="2000" b="1" spc="0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Мухамадеева,</a:t>
            </a:r>
            <a:br>
              <a:rPr lang="ru-RU" sz="2000" b="1" spc="0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2000" b="1" spc="0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который совершил подвиг, подобный </a:t>
            </a:r>
            <a:br>
              <a:rPr lang="ru-RU" sz="2000" b="1" spc="0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2000" b="1" spc="0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подвигу Александра Матросова.</a:t>
            </a:r>
            <a:endParaRPr lang="ru-RU" sz="2000" b="1" spc="0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ransition spd="slow" advClick="0" advTm="25000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>
                <a:latin typeface="Monotype Corsiva" pitchFamily="66" charset="0"/>
              </a:rPr>
              <a:t>Матросовцы… Так называют героев Великой Отечественной войны, которые в критический момент, жертвуя своей жизнью, закрывали огненные точки врага, чем обеспечивали успех боевой операции, продвижению советских войск вперёд.</a:t>
            </a:r>
          </a:p>
          <a:p>
            <a:pPr algn="ctr"/>
            <a:endParaRPr lang="ru-RU" sz="3600" dirty="0">
              <a:latin typeface="Monotype Corsiva" pitchFamily="66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chemeClr val="tx2">
                    <a:lumMod val="10000"/>
                  </a:schemeClr>
                </a:solidFill>
                <a:latin typeface="Monotype Corsiva" pitchFamily="66" charset="0"/>
              </a:rPr>
              <a:t>Введение.</a:t>
            </a:r>
            <a:endParaRPr lang="ru-RU" sz="5400" b="1" dirty="0">
              <a:solidFill>
                <a:schemeClr val="tx2">
                  <a:lumMod val="1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 advClick="0" advTm="10000">
    <p:wipe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71472" y="785794"/>
            <a:ext cx="8229600" cy="4572000"/>
          </a:xfrm>
        </p:spPr>
        <p:txBody>
          <a:bodyPr>
            <a:noAutofit/>
          </a:bodyPr>
          <a:lstStyle/>
          <a:p>
            <a:r>
              <a:rPr lang="ru-RU" sz="2700" dirty="0" smtClean="0"/>
              <a:t>1. Э.В. Чуприна «Поиск», г. Красноармейск: ООО «Красноармейская типография», 2009-с.216.</a:t>
            </a:r>
          </a:p>
          <a:p>
            <a:r>
              <a:rPr lang="ru-RU" sz="2700" dirty="0" smtClean="0"/>
              <a:t>2.Ш. Ахматсафа (Мустафин) «Васыять», Казань -  1994-с.80.</a:t>
            </a:r>
          </a:p>
          <a:p>
            <a:r>
              <a:rPr lang="ru-RU" sz="2700" dirty="0" smtClean="0"/>
              <a:t>3. Газета «Трудовая слава», август 1982 года, «Дорог каждому сердцу».</a:t>
            </a:r>
          </a:p>
          <a:p>
            <a:r>
              <a:rPr lang="ru-RU" sz="2700" dirty="0" smtClean="0"/>
              <a:t>4. Газета «За отчизну», февраль 1944 года, «Бессмертный подвиг рядового Мухаметова».</a:t>
            </a:r>
          </a:p>
          <a:p>
            <a:r>
              <a:rPr lang="ru-RU" sz="2700" dirty="0" smtClean="0"/>
              <a:t>5. Газета «Димитровец», сентябрь 1982 года, «Матросовец».</a:t>
            </a:r>
          </a:p>
          <a:p>
            <a:r>
              <a:rPr lang="ru-RU" sz="2700" dirty="0" smtClean="0"/>
              <a:t>6. Использовали материалы музея «Мирас» </a:t>
            </a:r>
          </a:p>
          <a:p>
            <a:pPr>
              <a:buNone/>
            </a:pPr>
            <a:r>
              <a:rPr lang="ru-RU" sz="2700" dirty="0" smtClean="0"/>
              <a:t>    МБОУ «Верхнеошминская СОШ».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-357214"/>
            <a:ext cx="8229600" cy="12192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2">
                    <a:lumMod val="75000"/>
                  </a:schemeClr>
                </a:solidFill>
                <a:latin typeface="Monotype Corsiva" pitchFamily="66" charset="0"/>
              </a:rPr>
              <a:t>Использованная литература:</a:t>
            </a:r>
            <a:endParaRPr lang="ru-RU" dirty="0">
              <a:solidFill>
                <a:schemeClr val="bg2">
                  <a:lumMod val="75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 advTm="15000">
    <p:wipe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1785926"/>
            <a:ext cx="8229600" cy="121920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bg2">
                    <a:lumMod val="75000"/>
                  </a:schemeClr>
                </a:solidFill>
                <a:latin typeface="Monotype Corsiva" pitchFamily="66" charset="0"/>
              </a:rPr>
              <a:t>Благодарность, вот что главное…</a:t>
            </a:r>
            <a:br>
              <a:rPr lang="ru-RU" sz="4000" b="1" dirty="0" smtClean="0">
                <a:solidFill>
                  <a:schemeClr val="bg2">
                    <a:lumMod val="75000"/>
                  </a:schemeClr>
                </a:solidFill>
                <a:latin typeface="Monotype Corsiva" pitchFamily="66" charset="0"/>
              </a:rPr>
            </a:br>
            <a:r>
              <a:rPr lang="ru-RU" sz="4000" b="1" dirty="0" smtClean="0">
                <a:solidFill>
                  <a:schemeClr val="bg2">
                    <a:lumMod val="75000"/>
                  </a:schemeClr>
                </a:solidFill>
                <a:latin typeface="Monotype Corsiva" pitchFamily="66" charset="0"/>
              </a:rPr>
              <a:t>Никогда не забывай тех, кто отложил свою жизнь, что бы ты зажил своей!</a:t>
            </a:r>
            <a:endParaRPr lang="ru-RU" sz="4000" b="1" dirty="0">
              <a:solidFill>
                <a:schemeClr val="bg2">
                  <a:lumMod val="7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3" name="Рисунок 2" descr="1.JPG"/>
          <p:cNvPicPr>
            <a:picLocks noChangeAspect="1"/>
          </p:cNvPicPr>
          <p:nvPr/>
        </p:nvPicPr>
        <p:blipFill>
          <a:blip r:embed="rId2"/>
          <a:srcRect l="3448" t="4598" r="3448" b="12643"/>
          <a:stretch>
            <a:fillRect/>
          </a:stretch>
        </p:blipFill>
        <p:spPr>
          <a:xfrm>
            <a:off x="2143108" y="3286124"/>
            <a:ext cx="5143536" cy="27146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 advClick="0" advTm="10000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1030390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lum contrast="-30000"/>
          </a:blip>
          <a:srcRect l="8612" r="6845"/>
          <a:stretch>
            <a:fillRect/>
          </a:stretch>
        </p:blipFill>
        <p:spPr>
          <a:xfrm rot="5400000">
            <a:off x="2545596" y="2740760"/>
            <a:ext cx="4409998" cy="3071834"/>
          </a:xfrm>
          <a:prstGeom prst="rect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71472" y="714356"/>
            <a:ext cx="82296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 smtClean="0">
                <a:solidFill>
                  <a:schemeClr val="tx2">
                    <a:lumMod val="10000"/>
                  </a:schemeClr>
                </a:solidFill>
                <a:latin typeface="Monotype Corsiva" pitchFamily="66" charset="0"/>
              </a:rPr>
              <a:t>Один из этих героев  наш земляк – </a:t>
            </a:r>
            <a:br>
              <a:rPr lang="ru-RU" i="1" dirty="0" smtClean="0">
                <a:solidFill>
                  <a:schemeClr val="tx2">
                    <a:lumMod val="10000"/>
                  </a:schemeClr>
                </a:solidFill>
                <a:latin typeface="Monotype Corsiva" pitchFamily="66" charset="0"/>
              </a:rPr>
            </a:br>
            <a:r>
              <a:rPr lang="ru-RU" i="1" dirty="0" smtClean="0">
                <a:solidFill>
                  <a:schemeClr val="tx2">
                    <a:lumMod val="10000"/>
                  </a:schemeClr>
                </a:solidFill>
                <a:latin typeface="Monotype Corsiva" pitchFamily="66" charset="0"/>
              </a:rPr>
              <a:t>Ахметгали </a:t>
            </a:r>
            <a:r>
              <a:rPr lang="ru-RU" i="1" dirty="0" err="1" smtClean="0">
                <a:solidFill>
                  <a:schemeClr val="tx2">
                    <a:lumMod val="10000"/>
                  </a:schemeClr>
                </a:solidFill>
                <a:latin typeface="Monotype Corsiva" pitchFamily="66" charset="0"/>
              </a:rPr>
              <a:t>Мухамадеевич</a:t>
            </a:r>
            <a:r>
              <a:rPr lang="ru-RU" i="1" dirty="0" smtClean="0">
                <a:solidFill>
                  <a:schemeClr val="tx2">
                    <a:lumMod val="10000"/>
                  </a:schemeClr>
                </a:solidFill>
                <a:latin typeface="Monotype Corsiva" pitchFamily="66" charset="0"/>
              </a:rPr>
              <a:t> Мухамадеев</a:t>
            </a:r>
            <a:endParaRPr lang="ru-RU" i="1" dirty="0">
              <a:solidFill>
                <a:schemeClr val="tx2">
                  <a:lumMod val="1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 advClick="0" advTm="7000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800" b="1" dirty="0" smtClean="0"/>
              <a:t>Ахметгали </a:t>
            </a:r>
            <a:r>
              <a:rPr lang="ru-RU" sz="1800" b="1" dirty="0" err="1" smtClean="0"/>
              <a:t>Мухамадеевич</a:t>
            </a:r>
            <a:r>
              <a:rPr lang="ru-RU" sz="1800" b="1" dirty="0" smtClean="0"/>
              <a:t> Мухамадеев родился 3 июля 1923 года в городе Димитрове Донецкой области. Его отец </a:t>
            </a:r>
            <a:r>
              <a:rPr lang="ru-RU" sz="1800" b="1" dirty="0" err="1" smtClean="0"/>
              <a:t>Мухамади</a:t>
            </a:r>
            <a:r>
              <a:rPr lang="ru-RU" sz="1800" b="1" dirty="0" smtClean="0"/>
              <a:t> был родом из деревни Верхняя Ошма Мамадышского района. Но жизнь оказалась тяжёлой, поэтому он со своей женой вынужден был переехать в город Димитров. Вот здесь и родился будущий герой.</a:t>
            </a:r>
            <a:endParaRPr lang="ru-RU" sz="18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bg2">
                    <a:lumMod val="75000"/>
                  </a:schemeClr>
                </a:solidFill>
                <a:latin typeface="Monotype Corsiva" pitchFamily="66" charset="0"/>
              </a:rPr>
              <a:t>Кто же он, Ахметгали Мухамадеев?</a:t>
            </a:r>
            <a:endParaRPr lang="ru-RU" dirty="0">
              <a:solidFill>
                <a:schemeClr val="bg2">
                  <a:lumMod val="7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4" name="Рисунок 3" descr="IMG_20140314_122853.jpg"/>
          <p:cNvPicPr>
            <a:picLocks noChangeAspect="1"/>
          </p:cNvPicPr>
          <p:nvPr/>
        </p:nvPicPr>
        <p:blipFill>
          <a:blip r:embed="rId2" cstate="print">
            <a:lum contrast="-30000"/>
          </a:blip>
          <a:srcRect l="4286" b="8889"/>
          <a:stretch>
            <a:fillRect/>
          </a:stretch>
        </p:blipFill>
        <p:spPr>
          <a:xfrm rot="10800000">
            <a:off x="1785918" y="3214686"/>
            <a:ext cx="5786478" cy="3143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20000">
    <p:wipe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00034" y="3143248"/>
            <a:ext cx="8229600" cy="4572000"/>
          </a:xfrm>
        </p:spPr>
        <p:txBody>
          <a:bodyPr>
            <a:normAutofit/>
          </a:bodyPr>
          <a:lstStyle/>
          <a:p>
            <a:endParaRPr lang="ru-RU" sz="1800" b="1" dirty="0" smtClean="0"/>
          </a:p>
          <a:p>
            <a:r>
              <a:rPr lang="ru-RU" sz="1800" b="1" dirty="0" smtClean="0"/>
              <a:t>     Когда Ахмету исполнилось 8 лет, он пошёл учиться в школу. 1933 году их семья переехала в Татарию, в родные края отца. Здесь в деревне Верхняя Ошма мальчик  продолжал  учёбу в  школе. Он был способным и прилежным учеником. Так за один учебный год он окончил 3-4 классы. Здесь был принят и в пионеры. У Ахмета было много друзей. В одиночестве он почти никогда не был. Он всё время мастерил с друзьями  всякие новинки времени. Например, изготовил самоходную детскую машину, которая двигалась при помощи педалей, а позднее уже изготовил фотоаппарат. </a:t>
            </a:r>
            <a:r>
              <a:rPr lang="ru-RU" sz="1800" b="1" dirty="0" err="1" smtClean="0"/>
              <a:t>Ахмет</a:t>
            </a:r>
            <a:r>
              <a:rPr lang="ru-RU" sz="1800" b="1" dirty="0" smtClean="0"/>
              <a:t> не знал безделья. Он страстно любил кино, много читал, играл в шахматы. </a:t>
            </a:r>
          </a:p>
        </p:txBody>
      </p:sp>
      <p:pic>
        <p:nvPicPr>
          <p:cNvPr id="4" name="Рисунок 3" descr="IMG_20140317_132222.jpg"/>
          <p:cNvPicPr>
            <a:picLocks noChangeAspect="1"/>
          </p:cNvPicPr>
          <p:nvPr/>
        </p:nvPicPr>
        <p:blipFill>
          <a:blip r:embed="rId2" cstate="print"/>
          <a:srcRect l="26056" t="5208" b="13541"/>
          <a:stretch>
            <a:fillRect/>
          </a:stretch>
        </p:blipFill>
        <p:spPr>
          <a:xfrm rot="16200000">
            <a:off x="3071802" y="214290"/>
            <a:ext cx="3214710" cy="3214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 advClick="0" advTm="30000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00034" y="500042"/>
            <a:ext cx="8229600" cy="4572000"/>
          </a:xfrm>
        </p:spPr>
        <p:txBody>
          <a:bodyPr/>
          <a:lstStyle/>
          <a:p>
            <a:r>
              <a:rPr lang="ru-RU" sz="1800" b="1" dirty="0" smtClean="0"/>
              <a:t>В деревне они прожили 4 года и в 1937 году вновь переехали в Димитров. Здесь он с братом </a:t>
            </a:r>
            <a:r>
              <a:rPr lang="ru-RU" sz="1800" b="1" dirty="0" err="1" smtClean="0"/>
              <a:t>Миннегалием</a:t>
            </a:r>
            <a:r>
              <a:rPr lang="ru-RU" sz="1800" b="1" dirty="0" smtClean="0"/>
              <a:t> пошёл учиться в среднюю школу №2. Их мать с родительского собрания всегда приходила домой довольная учёбой и поведением Ахмета, так как ей было приятно слышать от учителей хорошие слова. Как хорошего и примерного ученика Ахмета приняли в комсомол. Это для него было большим событием, и он сказал: «Я такой взрослый и мне теперь ещё лучше надо учиться». Он сдержал своё слово.</a:t>
            </a:r>
            <a:r>
              <a:rPr lang="ru-RU" sz="1800" dirty="0" smtClean="0"/>
              <a:t> </a:t>
            </a:r>
          </a:p>
          <a:p>
            <a:r>
              <a:rPr lang="ru-RU" sz="1800" b="1" dirty="0" err="1" smtClean="0"/>
              <a:t>Ахмет</a:t>
            </a:r>
            <a:r>
              <a:rPr lang="ru-RU" sz="1800" b="1" dirty="0" smtClean="0"/>
              <a:t> перед войной работал с отцом на шахте. Его характерная черта – всю зарплату он приносил домой и отдавал матери. Он никогда не курил и не употреблял спиртных напитков…</a:t>
            </a:r>
          </a:p>
          <a:p>
            <a:endParaRPr lang="ru-RU" sz="1800" b="1" dirty="0" smtClean="0"/>
          </a:p>
          <a:p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dom.jpg"/>
          <p:cNvPicPr>
            <a:picLocks noChangeAspect="1"/>
          </p:cNvPicPr>
          <p:nvPr/>
        </p:nvPicPr>
        <p:blipFill>
          <a:blip r:embed="rId2">
            <a:grayscl/>
          </a:blip>
          <a:stretch>
            <a:fillRect/>
          </a:stretch>
        </p:blipFill>
        <p:spPr bwMode="hidden">
          <a:xfrm>
            <a:off x="2143108" y="3786190"/>
            <a:ext cx="5072098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30000">
    <p:wipe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642910" y="3286124"/>
            <a:ext cx="8229600" cy="4572000"/>
          </a:xfrm>
        </p:spPr>
        <p:txBody>
          <a:bodyPr>
            <a:normAutofit/>
          </a:bodyPr>
          <a:lstStyle/>
          <a:p>
            <a:r>
              <a:rPr lang="ru-RU" sz="1800" b="1" dirty="0" smtClean="0"/>
              <a:t>1941 году началась Великая Отечественная война. Семья </a:t>
            </a:r>
            <a:r>
              <a:rPr lang="ru-RU" sz="1800" b="1" dirty="0" err="1" smtClean="0"/>
              <a:t>Мухамадеевых</a:t>
            </a:r>
            <a:r>
              <a:rPr lang="ru-RU" sz="1800" b="1" dirty="0" smtClean="0"/>
              <a:t> эвакуироваться не успела и попала в оккупацию. </a:t>
            </a:r>
          </a:p>
          <a:p>
            <a:r>
              <a:rPr lang="ru-RU" sz="1800" b="1" dirty="0" smtClean="0"/>
              <a:t>За время оккупации он трижды сидел в концлагерях: первый раз где-то около Донецка, второй раз – где-то возле Павлодара, дважды убегал из лап гитлеровцев невредимым. В одно время Красная Армия прорвала немецкую оборону и освободила г. Красноармейск. </a:t>
            </a:r>
            <a:r>
              <a:rPr lang="ru-RU" sz="1800" b="1" dirty="0" err="1" smtClean="0"/>
              <a:t>Ахмет</a:t>
            </a:r>
            <a:r>
              <a:rPr lang="ru-RU" sz="1800" b="1" dirty="0" smtClean="0"/>
              <a:t> ушёл с людьми туда где встретился с нашими солдатами. Однажды  вернулся, оказалось, что он бежал из концлагеря из-под Полтавы.</a:t>
            </a:r>
            <a:endParaRPr lang="ru-RU" sz="1800" b="1" dirty="0"/>
          </a:p>
        </p:txBody>
      </p:sp>
      <p:pic>
        <p:nvPicPr>
          <p:cNvPr id="5" name="Рисунок 4" descr="i.jpg"/>
          <p:cNvPicPr>
            <a:picLocks noChangeAspect="1"/>
          </p:cNvPicPr>
          <p:nvPr/>
        </p:nvPicPr>
        <p:blipFill>
          <a:blip r:embed="rId2"/>
          <a:srcRect t="7692" b="5769"/>
          <a:stretch>
            <a:fillRect/>
          </a:stretch>
        </p:blipFill>
        <p:spPr>
          <a:xfrm>
            <a:off x="2071670" y="357166"/>
            <a:ext cx="5000660" cy="27146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 advClick="0" advTm="25000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00034" y="285728"/>
            <a:ext cx="8229600" cy="4572000"/>
          </a:xfrm>
        </p:spPr>
        <p:txBody>
          <a:bodyPr>
            <a:normAutofit/>
          </a:bodyPr>
          <a:lstStyle/>
          <a:p>
            <a:r>
              <a:rPr lang="ru-RU" sz="1800" b="1" dirty="0" smtClean="0"/>
              <a:t>Опять передовая стала приближаться к городу Димитрову. Это была осень 1943 года.   </a:t>
            </a:r>
          </a:p>
          <a:p>
            <a:r>
              <a:rPr lang="ru-RU" sz="1800" b="1" dirty="0" smtClean="0"/>
              <a:t>Фашистов громила Красная Армия. Отброшенные немцы окружили улицу, где жили </a:t>
            </a:r>
            <a:r>
              <a:rPr lang="ru-RU" sz="1800" b="1" dirty="0" err="1" smtClean="0"/>
              <a:t>Мухамадеевы</a:t>
            </a:r>
            <a:r>
              <a:rPr lang="ru-RU" sz="1800" b="1" dirty="0" smtClean="0"/>
              <a:t>, их взяли в плен и увезли в Германию. Отец и </a:t>
            </a:r>
            <a:r>
              <a:rPr lang="ru-RU" sz="1800" b="1" dirty="0" err="1" smtClean="0"/>
              <a:t>Ахмет</a:t>
            </a:r>
            <a:r>
              <a:rPr lang="ru-RU" sz="1800" b="1" dirty="0" smtClean="0"/>
              <a:t>, как мужчины, ехали в отдельном закрытом вагоне, а женщины и дети на платформе, и так доехали до станции </a:t>
            </a:r>
            <a:r>
              <a:rPr lang="ru-RU" sz="1800" b="1" dirty="0" err="1" smtClean="0"/>
              <a:t>Треповка</a:t>
            </a:r>
            <a:r>
              <a:rPr lang="ru-RU" sz="1800" b="1" dirty="0" smtClean="0"/>
              <a:t> Кировоградской области. Семье </a:t>
            </a:r>
            <a:r>
              <a:rPr lang="ru-RU" sz="1800" b="1" dirty="0" err="1" smtClean="0"/>
              <a:t>Мухамадеевых</a:t>
            </a:r>
            <a:r>
              <a:rPr lang="ru-RU" sz="1800" b="1" dirty="0" smtClean="0"/>
              <a:t> удалось сбежать из плена, они остановились в селе Ивановка. Здесь их освободила Красная Армия от фашистского плена.</a:t>
            </a:r>
          </a:p>
          <a:p>
            <a:r>
              <a:rPr lang="ru-RU" sz="1800" b="1" dirty="0" smtClean="0"/>
              <a:t>Там Ахметгали нашёл полевой военкомат и был зачислен разведчиком, так как он с этой службой был уже знаком. Это был 1943 год. В марте месяце 1944 года родным </a:t>
            </a:r>
            <a:r>
              <a:rPr lang="ru-RU" sz="1800" b="1" dirty="0" err="1" smtClean="0"/>
              <a:t>Мухамадеева</a:t>
            </a:r>
            <a:r>
              <a:rPr lang="ru-RU" sz="1800" b="1" dirty="0" smtClean="0"/>
              <a:t> сообщили о героическом подвиге Ахмета.</a:t>
            </a:r>
          </a:p>
        </p:txBody>
      </p:sp>
      <p:pic>
        <p:nvPicPr>
          <p:cNvPr id="4" name="Рисунок 3" descr="0481820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4546" y="4071942"/>
            <a:ext cx="5072098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30000">
    <p:wipe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00034" y="1142984"/>
            <a:ext cx="8229600" cy="45720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1400" b="1" dirty="0" smtClean="0"/>
              <a:t>Великий подвиг товарища МАТРОСОВА должен служить примером воинской доблести и героизма для воинов Красной Армии.</a:t>
            </a:r>
          </a:p>
          <a:p>
            <a:pPr algn="ctr">
              <a:buNone/>
            </a:pPr>
            <a:r>
              <a:rPr lang="ru-RU" sz="1400" b="1" dirty="0" smtClean="0"/>
              <a:t>                                                И. Сталин</a:t>
            </a:r>
          </a:p>
          <a:p>
            <a:r>
              <a:rPr lang="ru-RU" sz="1800" b="1" dirty="0" smtClean="0"/>
              <a:t> В ночь на 11 февраля 1944 года разведчики выполняли боевую задачу на ответственном участке. Когда бесстрашные сыны нашей Родины захватили во вражеской траншее двух пулемётчиков из дивизии «Великая Германия», </a:t>
            </a:r>
            <a:r>
              <a:rPr lang="ru-RU" sz="1800" b="1" dirty="0" err="1" smtClean="0"/>
              <a:t>Мухамедову</a:t>
            </a:r>
            <a:r>
              <a:rPr lang="ru-RU" sz="1800" b="1" dirty="0" smtClean="0"/>
              <a:t> было приказано прикрывать отход своих боевых товарищей. Герой залёг за бруствер траншеи. И как только немцы попытались помочь своим, Мухамедов меткими очередями из автомата истребил 11 фрицев.  </a:t>
            </a:r>
          </a:p>
          <a:p>
            <a:r>
              <a:rPr lang="ru-RU" sz="1800" b="1" dirty="0" smtClean="0"/>
              <a:t>Грудь славного сына татарского народа украсил орден Славы 3-й степени.</a:t>
            </a:r>
          </a:p>
          <a:p>
            <a:r>
              <a:rPr lang="ru-RU" sz="1800" b="1" dirty="0" smtClean="0"/>
              <a:t>Ночью 25 февраля 1944 года группа смельчаков–разведчиков снова пошла за захватом контрольного пленного. Ворвавшись в первый вражеский блиндаж, Мухамедов, </a:t>
            </a:r>
            <a:r>
              <a:rPr lang="ru-RU" sz="1800" b="1" dirty="0" err="1" smtClean="0"/>
              <a:t>Бекбулатов</a:t>
            </a:r>
            <a:r>
              <a:rPr lang="ru-RU" sz="1800" b="1" dirty="0" smtClean="0"/>
              <a:t> и </a:t>
            </a:r>
            <a:r>
              <a:rPr lang="ru-RU" sz="1800" b="1" dirty="0" err="1" smtClean="0"/>
              <a:t>Бобровник</a:t>
            </a:r>
            <a:r>
              <a:rPr lang="ru-RU" sz="1800" b="1" dirty="0" smtClean="0"/>
              <a:t> в коротком поединке уничтожили 2 гитлеровцев, а третьего, ефрейтора из дивизии «Великая Германия», пленили. Но путь для выхода горстки  бесстрашных отрезал огонь крупнокалиберного  пулемёта.</a:t>
            </a:r>
            <a:endParaRPr lang="ru-RU" sz="18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75000"/>
                  </a:schemeClr>
                </a:solidFill>
                <a:latin typeface="Monotype Corsiva" pitchFamily="66" charset="0"/>
              </a:rPr>
              <a:t>Бессмертный подвиг рядового Мухамедова.</a:t>
            </a:r>
            <a:endParaRPr lang="ru-RU" b="1" dirty="0">
              <a:solidFill>
                <a:schemeClr val="bg2">
                  <a:lumMod val="75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 advClick="0" advTm="35000">
    <p:wipe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421</TotalTime>
  <Words>1520</Words>
  <Application>Microsoft Office PowerPoint</Application>
  <PresentationFormat>Экран (4:3)</PresentationFormat>
  <Paragraphs>100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Бумажная</vt:lpstr>
      <vt:lpstr>Слайд 1</vt:lpstr>
      <vt:lpstr>Введение.</vt:lpstr>
      <vt:lpstr>Один из этих героев  наш земляк –  Ахметгали Мухамадеевич Мухамадеев</vt:lpstr>
      <vt:lpstr>Кто же он, Ахметгали Мухамадеев?</vt:lpstr>
      <vt:lpstr>Слайд 5</vt:lpstr>
      <vt:lpstr>Слайд 6</vt:lpstr>
      <vt:lpstr>Слайд 7</vt:lpstr>
      <vt:lpstr>Слайд 8</vt:lpstr>
      <vt:lpstr>Бессмертный подвиг рядового Мухамедова.</vt:lpstr>
      <vt:lpstr>Слайд 10</vt:lpstr>
      <vt:lpstr>                                           Схема боевого пути                                                         Внутренний вид блиндажа немцев,       299 Харьковской стрелковой дивизии.                                  который взорвал А. Мухамадеев .                                                                                                               </vt:lpstr>
      <vt:lpstr>Выписка.</vt:lpstr>
      <vt:lpstr>Выписка из наградного листа. </vt:lpstr>
      <vt:lpstr>Слайд 14</vt:lpstr>
      <vt:lpstr>Слайд 15</vt:lpstr>
      <vt:lpstr>Публикации посвящённые герою…</vt:lpstr>
      <vt:lpstr>В память матросовцу…</vt:lpstr>
      <vt:lpstr>Слайд 18</vt:lpstr>
      <vt:lpstr>Памяти Ахметгалия Мухамадеева, который совершил подвиг, подобный  подвигу Александра Матросова.</vt:lpstr>
      <vt:lpstr>Использованная литература:</vt:lpstr>
      <vt:lpstr>Благодарность, вот что главное… Никогда не забывай тех, кто отложил свою жизнь, что бы ты зажил своей!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Героизм моих  односельчан в тылу.</dc:title>
  <dc:creator>школа</dc:creator>
  <cp:lastModifiedBy>Ландыш</cp:lastModifiedBy>
  <cp:revision>62</cp:revision>
  <dcterms:created xsi:type="dcterms:W3CDTF">2014-03-13T07:12:19Z</dcterms:created>
  <dcterms:modified xsi:type="dcterms:W3CDTF">2014-03-24T06:34:22Z</dcterms:modified>
</cp:coreProperties>
</file>